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257F73E-5AD7-423C-ADE8-E2526062318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E2894D80-C6B6-4449-A047-40321A41AF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4A0BEC10-E075-488C-8BDC-042EBB1326DD}"/>
              </a:ext>
            </a:extLst>
          </p:cNvPr>
          <p:cNvSpPr>
            <a:spLocks noGrp="1"/>
          </p:cNvSpPr>
          <p:nvPr>
            <p:ph type="dt" sz="half" idx="10"/>
          </p:nvPr>
        </p:nvSpPr>
        <p:spPr/>
        <p:txBody>
          <a:bodyPr/>
          <a:lstStyle/>
          <a:p>
            <a:fld id="{4BE5A5A7-E56C-48D9-B357-28C74F830534}" type="datetimeFigureOut">
              <a:rPr lang="tr-TR" smtClean="0"/>
              <a:t>7.04.2022</a:t>
            </a:fld>
            <a:endParaRPr lang="tr-TR"/>
          </a:p>
        </p:txBody>
      </p:sp>
      <p:sp>
        <p:nvSpPr>
          <p:cNvPr id="5" name="Alt Bilgi Yer Tutucusu 4">
            <a:extLst>
              <a:ext uri="{FF2B5EF4-FFF2-40B4-BE49-F238E27FC236}">
                <a16:creationId xmlns:a16="http://schemas.microsoft.com/office/drawing/2014/main" id="{E260E286-2F0F-4E58-8907-74C2B6EC9E9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ACEE4D1-8840-45B8-8F3A-D58816088236}"/>
              </a:ext>
            </a:extLst>
          </p:cNvPr>
          <p:cNvSpPr>
            <a:spLocks noGrp="1"/>
          </p:cNvSpPr>
          <p:nvPr>
            <p:ph type="sldNum" sz="quarter" idx="12"/>
          </p:nvPr>
        </p:nvSpPr>
        <p:spPr/>
        <p:txBody>
          <a:bodyPr/>
          <a:lstStyle/>
          <a:p>
            <a:fld id="{ADFDD2C3-F947-4EBD-80D1-7C16D7078B6D}" type="slidenum">
              <a:rPr lang="tr-TR" smtClean="0"/>
              <a:t>‹#›</a:t>
            </a:fld>
            <a:endParaRPr lang="tr-TR"/>
          </a:p>
        </p:txBody>
      </p:sp>
    </p:spTree>
    <p:extLst>
      <p:ext uri="{BB962C8B-B14F-4D97-AF65-F5344CB8AC3E}">
        <p14:creationId xmlns:p14="http://schemas.microsoft.com/office/powerpoint/2010/main" val="3018217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43E6908-7489-4911-A120-720E77B4586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88FF57D-EFF8-4953-9CAC-6C065A1A1550}"/>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2F43755-3823-4783-8A67-B27F3B42D530}"/>
              </a:ext>
            </a:extLst>
          </p:cNvPr>
          <p:cNvSpPr>
            <a:spLocks noGrp="1"/>
          </p:cNvSpPr>
          <p:nvPr>
            <p:ph type="dt" sz="half" idx="10"/>
          </p:nvPr>
        </p:nvSpPr>
        <p:spPr/>
        <p:txBody>
          <a:bodyPr/>
          <a:lstStyle/>
          <a:p>
            <a:fld id="{4BE5A5A7-E56C-48D9-B357-28C74F830534}" type="datetimeFigureOut">
              <a:rPr lang="tr-TR" smtClean="0"/>
              <a:t>7.04.2022</a:t>
            </a:fld>
            <a:endParaRPr lang="tr-TR"/>
          </a:p>
        </p:txBody>
      </p:sp>
      <p:sp>
        <p:nvSpPr>
          <p:cNvPr id="5" name="Alt Bilgi Yer Tutucusu 4">
            <a:extLst>
              <a:ext uri="{FF2B5EF4-FFF2-40B4-BE49-F238E27FC236}">
                <a16:creationId xmlns:a16="http://schemas.microsoft.com/office/drawing/2014/main" id="{7967D627-DED7-4479-9098-74F8F657CC2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8CC1169-EE3C-434B-AD26-FA4926E4F680}"/>
              </a:ext>
            </a:extLst>
          </p:cNvPr>
          <p:cNvSpPr>
            <a:spLocks noGrp="1"/>
          </p:cNvSpPr>
          <p:nvPr>
            <p:ph type="sldNum" sz="quarter" idx="12"/>
          </p:nvPr>
        </p:nvSpPr>
        <p:spPr/>
        <p:txBody>
          <a:bodyPr/>
          <a:lstStyle/>
          <a:p>
            <a:fld id="{ADFDD2C3-F947-4EBD-80D1-7C16D7078B6D}" type="slidenum">
              <a:rPr lang="tr-TR" smtClean="0"/>
              <a:t>‹#›</a:t>
            </a:fld>
            <a:endParaRPr lang="tr-TR"/>
          </a:p>
        </p:txBody>
      </p:sp>
    </p:spTree>
    <p:extLst>
      <p:ext uri="{BB962C8B-B14F-4D97-AF65-F5344CB8AC3E}">
        <p14:creationId xmlns:p14="http://schemas.microsoft.com/office/powerpoint/2010/main" val="3068593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BB1669E-AB48-40C8-916A-BC77E66D3AA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F197C714-295F-476B-B919-EADCC9D47942}"/>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7FF1FE0-659C-4C5A-BB3F-D912F5D763B8}"/>
              </a:ext>
            </a:extLst>
          </p:cNvPr>
          <p:cNvSpPr>
            <a:spLocks noGrp="1"/>
          </p:cNvSpPr>
          <p:nvPr>
            <p:ph type="dt" sz="half" idx="10"/>
          </p:nvPr>
        </p:nvSpPr>
        <p:spPr/>
        <p:txBody>
          <a:bodyPr/>
          <a:lstStyle/>
          <a:p>
            <a:fld id="{4BE5A5A7-E56C-48D9-B357-28C74F830534}" type="datetimeFigureOut">
              <a:rPr lang="tr-TR" smtClean="0"/>
              <a:t>7.04.2022</a:t>
            </a:fld>
            <a:endParaRPr lang="tr-TR"/>
          </a:p>
        </p:txBody>
      </p:sp>
      <p:sp>
        <p:nvSpPr>
          <p:cNvPr id="5" name="Alt Bilgi Yer Tutucusu 4">
            <a:extLst>
              <a:ext uri="{FF2B5EF4-FFF2-40B4-BE49-F238E27FC236}">
                <a16:creationId xmlns:a16="http://schemas.microsoft.com/office/drawing/2014/main" id="{8B7C236F-3AB4-4C2C-851B-A97202A7190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3C912FD-2776-42FF-B6F1-88F69C719506}"/>
              </a:ext>
            </a:extLst>
          </p:cNvPr>
          <p:cNvSpPr>
            <a:spLocks noGrp="1"/>
          </p:cNvSpPr>
          <p:nvPr>
            <p:ph type="sldNum" sz="quarter" idx="12"/>
          </p:nvPr>
        </p:nvSpPr>
        <p:spPr/>
        <p:txBody>
          <a:bodyPr/>
          <a:lstStyle/>
          <a:p>
            <a:fld id="{ADFDD2C3-F947-4EBD-80D1-7C16D7078B6D}" type="slidenum">
              <a:rPr lang="tr-TR" smtClean="0"/>
              <a:t>‹#›</a:t>
            </a:fld>
            <a:endParaRPr lang="tr-TR"/>
          </a:p>
        </p:txBody>
      </p:sp>
    </p:spTree>
    <p:extLst>
      <p:ext uri="{BB962C8B-B14F-4D97-AF65-F5344CB8AC3E}">
        <p14:creationId xmlns:p14="http://schemas.microsoft.com/office/powerpoint/2010/main" val="1554223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294727A-DAD8-4D57-9E87-680B015AFBC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814FF21-4F14-4569-8917-9A8D295F940C}"/>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2E5A837-7672-431D-8337-54018E52C53A}"/>
              </a:ext>
            </a:extLst>
          </p:cNvPr>
          <p:cNvSpPr>
            <a:spLocks noGrp="1"/>
          </p:cNvSpPr>
          <p:nvPr>
            <p:ph type="dt" sz="half" idx="10"/>
          </p:nvPr>
        </p:nvSpPr>
        <p:spPr/>
        <p:txBody>
          <a:bodyPr/>
          <a:lstStyle/>
          <a:p>
            <a:fld id="{4BE5A5A7-E56C-48D9-B357-28C74F830534}" type="datetimeFigureOut">
              <a:rPr lang="tr-TR" smtClean="0"/>
              <a:t>7.04.2022</a:t>
            </a:fld>
            <a:endParaRPr lang="tr-TR"/>
          </a:p>
        </p:txBody>
      </p:sp>
      <p:sp>
        <p:nvSpPr>
          <p:cNvPr id="5" name="Alt Bilgi Yer Tutucusu 4">
            <a:extLst>
              <a:ext uri="{FF2B5EF4-FFF2-40B4-BE49-F238E27FC236}">
                <a16:creationId xmlns:a16="http://schemas.microsoft.com/office/drawing/2014/main" id="{FF3C7970-35F9-4D3D-AF09-5000FBA0497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AF6334C-6D94-4308-AD1C-0A34FB23D920}"/>
              </a:ext>
            </a:extLst>
          </p:cNvPr>
          <p:cNvSpPr>
            <a:spLocks noGrp="1"/>
          </p:cNvSpPr>
          <p:nvPr>
            <p:ph type="sldNum" sz="quarter" idx="12"/>
          </p:nvPr>
        </p:nvSpPr>
        <p:spPr/>
        <p:txBody>
          <a:bodyPr/>
          <a:lstStyle/>
          <a:p>
            <a:fld id="{ADFDD2C3-F947-4EBD-80D1-7C16D7078B6D}" type="slidenum">
              <a:rPr lang="tr-TR" smtClean="0"/>
              <a:t>‹#›</a:t>
            </a:fld>
            <a:endParaRPr lang="tr-TR"/>
          </a:p>
        </p:txBody>
      </p:sp>
    </p:spTree>
    <p:extLst>
      <p:ext uri="{BB962C8B-B14F-4D97-AF65-F5344CB8AC3E}">
        <p14:creationId xmlns:p14="http://schemas.microsoft.com/office/powerpoint/2010/main" val="211010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7225B73-4C5B-4E73-90F1-1DCF1C5B2BA8}"/>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315AB0B-C66F-4F73-AE72-BBE445F0BD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2AB35050-3885-4856-B281-6D58192D861D}"/>
              </a:ext>
            </a:extLst>
          </p:cNvPr>
          <p:cNvSpPr>
            <a:spLocks noGrp="1"/>
          </p:cNvSpPr>
          <p:nvPr>
            <p:ph type="dt" sz="half" idx="10"/>
          </p:nvPr>
        </p:nvSpPr>
        <p:spPr/>
        <p:txBody>
          <a:bodyPr/>
          <a:lstStyle/>
          <a:p>
            <a:fld id="{4BE5A5A7-E56C-48D9-B357-28C74F830534}" type="datetimeFigureOut">
              <a:rPr lang="tr-TR" smtClean="0"/>
              <a:t>7.04.2022</a:t>
            </a:fld>
            <a:endParaRPr lang="tr-TR"/>
          </a:p>
        </p:txBody>
      </p:sp>
      <p:sp>
        <p:nvSpPr>
          <p:cNvPr id="5" name="Alt Bilgi Yer Tutucusu 4">
            <a:extLst>
              <a:ext uri="{FF2B5EF4-FFF2-40B4-BE49-F238E27FC236}">
                <a16:creationId xmlns:a16="http://schemas.microsoft.com/office/drawing/2014/main" id="{FDA929AD-EE11-48D1-9552-BFBE2263F2F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AFBBBC9-5B73-466C-9AC7-9235A1E2F07B}"/>
              </a:ext>
            </a:extLst>
          </p:cNvPr>
          <p:cNvSpPr>
            <a:spLocks noGrp="1"/>
          </p:cNvSpPr>
          <p:nvPr>
            <p:ph type="sldNum" sz="quarter" idx="12"/>
          </p:nvPr>
        </p:nvSpPr>
        <p:spPr/>
        <p:txBody>
          <a:bodyPr/>
          <a:lstStyle/>
          <a:p>
            <a:fld id="{ADFDD2C3-F947-4EBD-80D1-7C16D7078B6D}" type="slidenum">
              <a:rPr lang="tr-TR" smtClean="0"/>
              <a:t>‹#›</a:t>
            </a:fld>
            <a:endParaRPr lang="tr-TR"/>
          </a:p>
        </p:txBody>
      </p:sp>
    </p:spTree>
    <p:extLst>
      <p:ext uri="{BB962C8B-B14F-4D97-AF65-F5344CB8AC3E}">
        <p14:creationId xmlns:p14="http://schemas.microsoft.com/office/powerpoint/2010/main" val="2335066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826D95B-6BC4-450C-B9FC-9EE5E235E6A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0C424F1-5052-4CD3-9FED-CB4322159191}"/>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F9712A6-2833-438E-8CD6-B097BB7CC8DE}"/>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A642C83-D912-4ED4-9EBB-56ABC98F93C1}"/>
              </a:ext>
            </a:extLst>
          </p:cNvPr>
          <p:cNvSpPr>
            <a:spLocks noGrp="1"/>
          </p:cNvSpPr>
          <p:nvPr>
            <p:ph type="dt" sz="half" idx="10"/>
          </p:nvPr>
        </p:nvSpPr>
        <p:spPr/>
        <p:txBody>
          <a:bodyPr/>
          <a:lstStyle/>
          <a:p>
            <a:fld id="{4BE5A5A7-E56C-48D9-B357-28C74F830534}" type="datetimeFigureOut">
              <a:rPr lang="tr-TR" smtClean="0"/>
              <a:t>7.04.2022</a:t>
            </a:fld>
            <a:endParaRPr lang="tr-TR"/>
          </a:p>
        </p:txBody>
      </p:sp>
      <p:sp>
        <p:nvSpPr>
          <p:cNvPr id="6" name="Alt Bilgi Yer Tutucusu 5">
            <a:extLst>
              <a:ext uri="{FF2B5EF4-FFF2-40B4-BE49-F238E27FC236}">
                <a16:creationId xmlns:a16="http://schemas.microsoft.com/office/drawing/2014/main" id="{1EA9AE65-07B0-4B04-9774-1B24058BF2C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AF2EC50-0D8B-49E6-9C61-8F1CCE94D80C}"/>
              </a:ext>
            </a:extLst>
          </p:cNvPr>
          <p:cNvSpPr>
            <a:spLocks noGrp="1"/>
          </p:cNvSpPr>
          <p:nvPr>
            <p:ph type="sldNum" sz="quarter" idx="12"/>
          </p:nvPr>
        </p:nvSpPr>
        <p:spPr/>
        <p:txBody>
          <a:bodyPr/>
          <a:lstStyle/>
          <a:p>
            <a:fld id="{ADFDD2C3-F947-4EBD-80D1-7C16D7078B6D}" type="slidenum">
              <a:rPr lang="tr-TR" smtClean="0"/>
              <a:t>‹#›</a:t>
            </a:fld>
            <a:endParaRPr lang="tr-TR"/>
          </a:p>
        </p:txBody>
      </p:sp>
    </p:spTree>
    <p:extLst>
      <p:ext uri="{BB962C8B-B14F-4D97-AF65-F5344CB8AC3E}">
        <p14:creationId xmlns:p14="http://schemas.microsoft.com/office/powerpoint/2010/main" val="4011381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73043AE-39F8-4BBF-84C4-22344EC8DBE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147FA77-E0BF-4B4D-B98C-526C74E852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393DC597-6321-41EB-969D-C83B39BBB374}"/>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1A205B2-E799-42A0-98BB-FEF81C8A05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42333CD8-8BD7-4734-8CDF-3F12BBA2C563}"/>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3120439-0103-4E2C-9280-113D98FDEF51}"/>
              </a:ext>
            </a:extLst>
          </p:cNvPr>
          <p:cNvSpPr>
            <a:spLocks noGrp="1"/>
          </p:cNvSpPr>
          <p:nvPr>
            <p:ph type="dt" sz="half" idx="10"/>
          </p:nvPr>
        </p:nvSpPr>
        <p:spPr/>
        <p:txBody>
          <a:bodyPr/>
          <a:lstStyle/>
          <a:p>
            <a:fld id="{4BE5A5A7-E56C-48D9-B357-28C74F830534}" type="datetimeFigureOut">
              <a:rPr lang="tr-TR" smtClean="0"/>
              <a:t>7.04.2022</a:t>
            </a:fld>
            <a:endParaRPr lang="tr-TR"/>
          </a:p>
        </p:txBody>
      </p:sp>
      <p:sp>
        <p:nvSpPr>
          <p:cNvPr id="8" name="Alt Bilgi Yer Tutucusu 7">
            <a:extLst>
              <a:ext uri="{FF2B5EF4-FFF2-40B4-BE49-F238E27FC236}">
                <a16:creationId xmlns:a16="http://schemas.microsoft.com/office/drawing/2014/main" id="{A632C8AB-D21D-48E5-B434-274CE1FDCCE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8DDCC0A6-73F9-44AF-B4DC-2681BE1E6712}"/>
              </a:ext>
            </a:extLst>
          </p:cNvPr>
          <p:cNvSpPr>
            <a:spLocks noGrp="1"/>
          </p:cNvSpPr>
          <p:nvPr>
            <p:ph type="sldNum" sz="quarter" idx="12"/>
          </p:nvPr>
        </p:nvSpPr>
        <p:spPr/>
        <p:txBody>
          <a:bodyPr/>
          <a:lstStyle/>
          <a:p>
            <a:fld id="{ADFDD2C3-F947-4EBD-80D1-7C16D7078B6D}" type="slidenum">
              <a:rPr lang="tr-TR" smtClean="0"/>
              <a:t>‹#›</a:t>
            </a:fld>
            <a:endParaRPr lang="tr-TR"/>
          </a:p>
        </p:txBody>
      </p:sp>
    </p:spTree>
    <p:extLst>
      <p:ext uri="{BB962C8B-B14F-4D97-AF65-F5344CB8AC3E}">
        <p14:creationId xmlns:p14="http://schemas.microsoft.com/office/powerpoint/2010/main" val="470638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B84CD10-B3DC-46A4-A02F-AE0298BAE91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BE4AF1C-4DF5-4855-B54A-FBC52DE3F2CA}"/>
              </a:ext>
            </a:extLst>
          </p:cNvPr>
          <p:cNvSpPr>
            <a:spLocks noGrp="1"/>
          </p:cNvSpPr>
          <p:nvPr>
            <p:ph type="dt" sz="half" idx="10"/>
          </p:nvPr>
        </p:nvSpPr>
        <p:spPr/>
        <p:txBody>
          <a:bodyPr/>
          <a:lstStyle/>
          <a:p>
            <a:fld id="{4BE5A5A7-E56C-48D9-B357-28C74F830534}" type="datetimeFigureOut">
              <a:rPr lang="tr-TR" smtClean="0"/>
              <a:t>7.04.2022</a:t>
            </a:fld>
            <a:endParaRPr lang="tr-TR"/>
          </a:p>
        </p:txBody>
      </p:sp>
      <p:sp>
        <p:nvSpPr>
          <p:cNvPr id="4" name="Alt Bilgi Yer Tutucusu 3">
            <a:extLst>
              <a:ext uri="{FF2B5EF4-FFF2-40B4-BE49-F238E27FC236}">
                <a16:creationId xmlns:a16="http://schemas.microsoft.com/office/drawing/2014/main" id="{F588767D-4FA3-432A-9158-C3132E17CB3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68A50FE-FE60-4F69-898B-DBDCAE948CDA}"/>
              </a:ext>
            </a:extLst>
          </p:cNvPr>
          <p:cNvSpPr>
            <a:spLocks noGrp="1"/>
          </p:cNvSpPr>
          <p:nvPr>
            <p:ph type="sldNum" sz="quarter" idx="12"/>
          </p:nvPr>
        </p:nvSpPr>
        <p:spPr/>
        <p:txBody>
          <a:bodyPr/>
          <a:lstStyle/>
          <a:p>
            <a:fld id="{ADFDD2C3-F947-4EBD-80D1-7C16D7078B6D}" type="slidenum">
              <a:rPr lang="tr-TR" smtClean="0"/>
              <a:t>‹#›</a:t>
            </a:fld>
            <a:endParaRPr lang="tr-TR"/>
          </a:p>
        </p:txBody>
      </p:sp>
    </p:spTree>
    <p:extLst>
      <p:ext uri="{BB962C8B-B14F-4D97-AF65-F5344CB8AC3E}">
        <p14:creationId xmlns:p14="http://schemas.microsoft.com/office/powerpoint/2010/main" val="1825458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73C924D-57BD-40FA-B45A-2EEF612EE37F}"/>
              </a:ext>
            </a:extLst>
          </p:cNvPr>
          <p:cNvSpPr>
            <a:spLocks noGrp="1"/>
          </p:cNvSpPr>
          <p:nvPr>
            <p:ph type="dt" sz="half" idx="10"/>
          </p:nvPr>
        </p:nvSpPr>
        <p:spPr/>
        <p:txBody>
          <a:bodyPr/>
          <a:lstStyle/>
          <a:p>
            <a:fld id="{4BE5A5A7-E56C-48D9-B357-28C74F830534}" type="datetimeFigureOut">
              <a:rPr lang="tr-TR" smtClean="0"/>
              <a:t>7.04.2022</a:t>
            </a:fld>
            <a:endParaRPr lang="tr-TR"/>
          </a:p>
        </p:txBody>
      </p:sp>
      <p:sp>
        <p:nvSpPr>
          <p:cNvPr id="3" name="Alt Bilgi Yer Tutucusu 2">
            <a:extLst>
              <a:ext uri="{FF2B5EF4-FFF2-40B4-BE49-F238E27FC236}">
                <a16:creationId xmlns:a16="http://schemas.microsoft.com/office/drawing/2014/main" id="{C0F3EBF5-7B74-4FD8-B1C1-EE16F5C503F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31EA1FB5-DB09-411B-9D6E-44DE19224227}"/>
              </a:ext>
            </a:extLst>
          </p:cNvPr>
          <p:cNvSpPr>
            <a:spLocks noGrp="1"/>
          </p:cNvSpPr>
          <p:nvPr>
            <p:ph type="sldNum" sz="quarter" idx="12"/>
          </p:nvPr>
        </p:nvSpPr>
        <p:spPr/>
        <p:txBody>
          <a:bodyPr/>
          <a:lstStyle/>
          <a:p>
            <a:fld id="{ADFDD2C3-F947-4EBD-80D1-7C16D7078B6D}" type="slidenum">
              <a:rPr lang="tr-TR" smtClean="0"/>
              <a:t>‹#›</a:t>
            </a:fld>
            <a:endParaRPr lang="tr-TR"/>
          </a:p>
        </p:txBody>
      </p:sp>
    </p:spTree>
    <p:extLst>
      <p:ext uri="{BB962C8B-B14F-4D97-AF65-F5344CB8AC3E}">
        <p14:creationId xmlns:p14="http://schemas.microsoft.com/office/powerpoint/2010/main" val="3173404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E2AD99-D304-4093-80E4-B7BF4ADB6D0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2114618-054A-4FA6-98F3-DF86E650A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2E2F13DD-86FC-4566-848B-85E91538DE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85AA7008-3F50-46A6-940F-FD5AC92E271B}"/>
              </a:ext>
            </a:extLst>
          </p:cNvPr>
          <p:cNvSpPr>
            <a:spLocks noGrp="1"/>
          </p:cNvSpPr>
          <p:nvPr>
            <p:ph type="dt" sz="half" idx="10"/>
          </p:nvPr>
        </p:nvSpPr>
        <p:spPr/>
        <p:txBody>
          <a:bodyPr/>
          <a:lstStyle/>
          <a:p>
            <a:fld id="{4BE5A5A7-E56C-48D9-B357-28C74F830534}" type="datetimeFigureOut">
              <a:rPr lang="tr-TR" smtClean="0"/>
              <a:t>7.04.2022</a:t>
            </a:fld>
            <a:endParaRPr lang="tr-TR"/>
          </a:p>
        </p:txBody>
      </p:sp>
      <p:sp>
        <p:nvSpPr>
          <p:cNvPr id="6" name="Alt Bilgi Yer Tutucusu 5">
            <a:extLst>
              <a:ext uri="{FF2B5EF4-FFF2-40B4-BE49-F238E27FC236}">
                <a16:creationId xmlns:a16="http://schemas.microsoft.com/office/drawing/2014/main" id="{550E2A7E-FDA3-4AA4-8B47-9231607A9B6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CE25CA0-B40D-483D-A970-98A5C43104A8}"/>
              </a:ext>
            </a:extLst>
          </p:cNvPr>
          <p:cNvSpPr>
            <a:spLocks noGrp="1"/>
          </p:cNvSpPr>
          <p:nvPr>
            <p:ph type="sldNum" sz="quarter" idx="12"/>
          </p:nvPr>
        </p:nvSpPr>
        <p:spPr/>
        <p:txBody>
          <a:bodyPr/>
          <a:lstStyle/>
          <a:p>
            <a:fld id="{ADFDD2C3-F947-4EBD-80D1-7C16D7078B6D}" type="slidenum">
              <a:rPr lang="tr-TR" smtClean="0"/>
              <a:t>‹#›</a:t>
            </a:fld>
            <a:endParaRPr lang="tr-TR"/>
          </a:p>
        </p:txBody>
      </p:sp>
    </p:spTree>
    <p:extLst>
      <p:ext uri="{BB962C8B-B14F-4D97-AF65-F5344CB8AC3E}">
        <p14:creationId xmlns:p14="http://schemas.microsoft.com/office/powerpoint/2010/main" val="1914374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B66BC19-46EC-468F-B1BC-8B8D498A358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D735C1A-F653-441A-8E93-880CE2833B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70FACAD-81E5-4ACA-B301-A1C9D3973B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BCF99F57-79DA-4306-8E3C-DF3E4224136A}"/>
              </a:ext>
            </a:extLst>
          </p:cNvPr>
          <p:cNvSpPr>
            <a:spLocks noGrp="1"/>
          </p:cNvSpPr>
          <p:nvPr>
            <p:ph type="dt" sz="half" idx="10"/>
          </p:nvPr>
        </p:nvSpPr>
        <p:spPr/>
        <p:txBody>
          <a:bodyPr/>
          <a:lstStyle/>
          <a:p>
            <a:fld id="{4BE5A5A7-E56C-48D9-B357-28C74F830534}" type="datetimeFigureOut">
              <a:rPr lang="tr-TR" smtClean="0"/>
              <a:t>7.04.2022</a:t>
            </a:fld>
            <a:endParaRPr lang="tr-TR"/>
          </a:p>
        </p:txBody>
      </p:sp>
      <p:sp>
        <p:nvSpPr>
          <p:cNvPr id="6" name="Alt Bilgi Yer Tutucusu 5">
            <a:extLst>
              <a:ext uri="{FF2B5EF4-FFF2-40B4-BE49-F238E27FC236}">
                <a16:creationId xmlns:a16="http://schemas.microsoft.com/office/drawing/2014/main" id="{83A98505-2FE8-4CE6-AC95-A173AB91CC8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A8770ED-A390-418E-A688-E79831A6C052}"/>
              </a:ext>
            </a:extLst>
          </p:cNvPr>
          <p:cNvSpPr>
            <a:spLocks noGrp="1"/>
          </p:cNvSpPr>
          <p:nvPr>
            <p:ph type="sldNum" sz="quarter" idx="12"/>
          </p:nvPr>
        </p:nvSpPr>
        <p:spPr/>
        <p:txBody>
          <a:bodyPr/>
          <a:lstStyle/>
          <a:p>
            <a:fld id="{ADFDD2C3-F947-4EBD-80D1-7C16D7078B6D}" type="slidenum">
              <a:rPr lang="tr-TR" smtClean="0"/>
              <a:t>‹#›</a:t>
            </a:fld>
            <a:endParaRPr lang="tr-TR"/>
          </a:p>
        </p:txBody>
      </p:sp>
    </p:spTree>
    <p:extLst>
      <p:ext uri="{BB962C8B-B14F-4D97-AF65-F5344CB8AC3E}">
        <p14:creationId xmlns:p14="http://schemas.microsoft.com/office/powerpoint/2010/main" val="325736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3715153-A26E-4DFA-B247-C6CF02427F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0DC67C0-9183-4BBE-817F-E87354AD87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55ED339-BBEE-4297-9E70-AD46408A70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E5A5A7-E56C-48D9-B357-28C74F830534}" type="datetimeFigureOut">
              <a:rPr lang="tr-TR" smtClean="0"/>
              <a:t>7.04.2022</a:t>
            </a:fld>
            <a:endParaRPr lang="tr-TR"/>
          </a:p>
        </p:txBody>
      </p:sp>
      <p:sp>
        <p:nvSpPr>
          <p:cNvPr id="5" name="Alt Bilgi Yer Tutucusu 4">
            <a:extLst>
              <a:ext uri="{FF2B5EF4-FFF2-40B4-BE49-F238E27FC236}">
                <a16:creationId xmlns:a16="http://schemas.microsoft.com/office/drawing/2014/main" id="{177870C7-2133-4A7E-81D2-5C5591F359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00A3C879-DC88-4D34-986E-884995CCE0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DD2C3-F947-4EBD-80D1-7C16D7078B6D}" type="slidenum">
              <a:rPr lang="tr-TR" smtClean="0"/>
              <a:t>‹#›</a:t>
            </a:fld>
            <a:endParaRPr lang="tr-TR"/>
          </a:p>
        </p:txBody>
      </p:sp>
    </p:spTree>
    <p:extLst>
      <p:ext uri="{BB962C8B-B14F-4D97-AF65-F5344CB8AC3E}">
        <p14:creationId xmlns:p14="http://schemas.microsoft.com/office/powerpoint/2010/main" val="1059410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14672C4-DAFA-4E5D-BABB-0BE51C6A52F2}"/>
              </a:ext>
            </a:extLst>
          </p:cNvPr>
          <p:cNvSpPr/>
          <p:nvPr/>
        </p:nvSpPr>
        <p:spPr>
          <a:xfrm>
            <a:off x="2105464" y="2050758"/>
            <a:ext cx="8698523" cy="4031873"/>
          </a:xfrm>
          <a:prstGeom prst="rect">
            <a:avLst/>
          </a:prstGeom>
        </p:spPr>
        <p:txBody>
          <a:bodyPr wrap="square">
            <a:spAutoFit/>
          </a:bodyPr>
          <a:lstStyle/>
          <a:p>
            <a:pPr algn="ctr"/>
            <a:r>
              <a:rPr lang="tr-TR" altLang="tr-TR" sz="4000" b="1" dirty="0">
                <a:solidFill>
                  <a:schemeClr val="tx2">
                    <a:lumMod val="50000"/>
                  </a:schemeClr>
                </a:solidFill>
                <a:latin typeface="Times New Roman" panose="02020603050405020304" pitchFamily="18" charset="0"/>
                <a:cs typeface="Times New Roman" panose="02020603050405020304" pitchFamily="18" charset="0"/>
              </a:rPr>
              <a:t>İşitme Engelli Bireyler İçin Bütünleştirici Ders ve Sınav Uygulamaları</a:t>
            </a:r>
          </a:p>
          <a:p>
            <a:r>
              <a:rPr lang="tr-TR" sz="2400" b="1" dirty="0">
                <a:latin typeface="Times New Roman" panose="02020603050405020304" pitchFamily="18" charset="0"/>
                <a:cs typeface="Times New Roman" panose="02020603050405020304" pitchFamily="18" charset="0"/>
              </a:rPr>
              <a:t>		</a:t>
            </a:r>
            <a:r>
              <a:rPr lang="tr-TR" sz="2400" b="1">
                <a:latin typeface="Times New Roman" panose="02020603050405020304" pitchFamily="18" charset="0"/>
                <a:cs typeface="Times New Roman" panose="02020603050405020304" pitchFamily="18" charset="0"/>
              </a:rPr>
              <a:t>	</a:t>
            </a:r>
          </a:p>
          <a:p>
            <a:endParaRPr lang="tr-TR" sz="2400" b="1" dirty="0">
              <a:latin typeface="Times New Roman" panose="02020603050405020304" pitchFamily="18" charset="0"/>
              <a:cs typeface="Times New Roman" panose="02020603050405020304" pitchFamily="18" charset="0"/>
            </a:endParaRPr>
          </a:p>
          <a:p>
            <a:r>
              <a:rPr lang="tr-TR" sz="2400" b="1" dirty="0">
                <a:latin typeface="Times New Roman" panose="02020603050405020304" pitchFamily="18" charset="0"/>
                <a:cs typeface="Times New Roman" panose="02020603050405020304" pitchFamily="18" charset="0"/>
              </a:rPr>
              <a:t>					M.Ü. Engelli Öğrenci Birimi </a:t>
            </a:r>
          </a:p>
          <a:p>
            <a:r>
              <a:rPr lang="tr-TR" sz="2400" b="1" dirty="0">
                <a:latin typeface="Times New Roman" panose="02020603050405020304" pitchFamily="18" charset="0"/>
                <a:cs typeface="Times New Roman" panose="02020603050405020304" pitchFamily="18" charset="0"/>
              </a:rPr>
              <a:t>      						Koordinatörlüğü</a:t>
            </a:r>
          </a:p>
          <a:p>
            <a:endParaRPr lang="tr-TR" sz="4000" dirty="0">
              <a:latin typeface="Times New Roman" panose="02020603050405020304" pitchFamily="18" charset="0"/>
              <a:cs typeface="Times New Roman" panose="02020603050405020304" pitchFamily="18" charset="0"/>
            </a:endParaRPr>
          </a:p>
        </p:txBody>
      </p:sp>
      <p:pic>
        <p:nvPicPr>
          <p:cNvPr id="4" name="Resim 3">
            <a:extLst>
              <a:ext uri="{FF2B5EF4-FFF2-40B4-BE49-F238E27FC236}">
                <a16:creationId xmlns:a16="http://schemas.microsoft.com/office/drawing/2014/main" id="{8C1947A4-C70B-4A67-9DCF-6351E72012B9}"/>
              </a:ext>
            </a:extLst>
          </p:cNvPr>
          <p:cNvPicPr>
            <a:picLocks noChangeAspect="1"/>
          </p:cNvPicPr>
          <p:nvPr/>
        </p:nvPicPr>
        <p:blipFill>
          <a:blip r:embed="rId2"/>
          <a:stretch>
            <a:fillRect/>
          </a:stretch>
        </p:blipFill>
        <p:spPr>
          <a:xfrm>
            <a:off x="344731" y="314597"/>
            <a:ext cx="3737172" cy="1164437"/>
          </a:xfrm>
          <a:prstGeom prst="rect">
            <a:avLst/>
          </a:prstGeom>
        </p:spPr>
      </p:pic>
    </p:spTree>
    <p:extLst>
      <p:ext uri="{BB962C8B-B14F-4D97-AF65-F5344CB8AC3E}">
        <p14:creationId xmlns:p14="http://schemas.microsoft.com/office/powerpoint/2010/main" val="2612061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CBB1CB7F-67EA-4DBA-8377-90DB816DB55A}"/>
              </a:ext>
            </a:extLst>
          </p:cNvPr>
          <p:cNvSpPr/>
          <p:nvPr/>
        </p:nvSpPr>
        <p:spPr>
          <a:xfrm>
            <a:off x="3048000" y="1522886"/>
            <a:ext cx="6096000" cy="4437882"/>
          </a:xfrm>
          <a:prstGeom prst="rect">
            <a:avLst/>
          </a:prstGeom>
        </p:spPr>
        <p:txBody>
          <a:bodyPr>
            <a:spAutoFit/>
          </a:bodyPr>
          <a:lstStyle/>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İşitme engeli veya işitme yetersizliği olan öğrencilerimizin olduğu hem </a:t>
            </a:r>
            <a:r>
              <a:rPr lang="tr-TR" dirty="0" err="1">
                <a:latin typeface="Times New Roman" panose="02020603050405020304" pitchFamily="18" charset="0"/>
                <a:ea typeface="Calibri" panose="020F0502020204030204" pitchFamily="34" charset="0"/>
                <a:cs typeface="Times New Roman" panose="02020603050405020304" pitchFamily="18" charset="0"/>
              </a:rPr>
              <a:t>yüzyüze</a:t>
            </a:r>
            <a:r>
              <a:rPr lang="tr-TR" dirty="0">
                <a:latin typeface="Times New Roman" panose="02020603050405020304" pitchFamily="18" charset="0"/>
                <a:ea typeface="Calibri" panose="020F0502020204030204" pitchFamily="34" charset="0"/>
                <a:cs typeface="Times New Roman" panose="02020603050405020304" pitchFamily="18" charset="0"/>
              </a:rPr>
              <a:t> hem de uzaktan eğitim derslerinde kullanılacak olan bir materyalin ses içeriyor olması halinde (video ve benzeri dosyalar) öğrencilerimiz ile dersten önce paylaşılıyor olması erişilebilirliği arttıracak bir uygulama olarak önerilmektedir.</a:t>
            </a:r>
          </a:p>
          <a:p>
            <a:pPr marL="34290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cs typeface="Times New Roman" panose="02020603050405020304" pitchFamily="18" charset="0"/>
              </a:rPr>
              <a:t>İşitme engeli veya işitme yetersizliği olan öğrencilerimizin olduğu hem </a:t>
            </a:r>
            <a:r>
              <a:rPr lang="tr-TR" dirty="0" err="1">
                <a:latin typeface="Times New Roman" panose="02020603050405020304" pitchFamily="18" charset="0"/>
                <a:cs typeface="Times New Roman" panose="02020603050405020304" pitchFamily="18" charset="0"/>
              </a:rPr>
              <a:t>yüzyüze</a:t>
            </a:r>
            <a:r>
              <a:rPr lang="tr-TR" dirty="0">
                <a:latin typeface="Times New Roman" panose="02020603050405020304" pitchFamily="18" charset="0"/>
                <a:cs typeface="Times New Roman" panose="02020603050405020304" pitchFamily="18" charset="0"/>
              </a:rPr>
              <a:t> hem de uzaktan eğitim derslerinde ders öncesi veya sonrasında ders içeriklerinin metin olarak öğrenci ile BYS sistemi, öğrencinin kişisel e-posta adresi veya farklı dijital platformlar aracılığı ile paylaşılması yine erişilebilirliği arttıracak bir önlem olarak düşünülmelidir. </a:t>
            </a:r>
          </a:p>
          <a:p>
            <a:pPr marL="342900" lvl="0" indent="-342900" algn="just">
              <a:lnSpc>
                <a:spcPct val="115000"/>
              </a:lnSpc>
              <a:spcAft>
                <a:spcPts val="1000"/>
              </a:spcAft>
              <a:buFont typeface="Symbol" panose="05050102010706020507" pitchFamily="18" charset="2"/>
              <a:buChar char=""/>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9462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8FBC1BF0-FDEF-44E5-B4B5-6EAFF77D9EFD}"/>
              </a:ext>
            </a:extLst>
          </p:cNvPr>
          <p:cNvSpPr/>
          <p:nvPr/>
        </p:nvSpPr>
        <p:spPr>
          <a:xfrm>
            <a:off x="3048000" y="2437286"/>
            <a:ext cx="6096000" cy="2408865"/>
          </a:xfrm>
          <a:prstGeom prst="rect">
            <a:avLst/>
          </a:prstGeom>
        </p:spPr>
        <p:txBody>
          <a:bodyPr>
            <a:spAutoFit/>
          </a:bodyPr>
          <a:lstStyle/>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İşitme engeli veya işitme yetersizliği olan öğrencilerimizin olduğu hem </a:t>
            </a:r>
            <a:r>
              <a:rPr lang="tr-TR" dirty="0" err="1">
                <a:latin typeface="Times New Roman" panose="02020603050405020304" pitchFamily="18" charset="0"/>
                <a:ea typeface="Calibri" panose="020F0502020204030204" pitchFamily="34" charset="0"/>
                <a:cs typeface="Times New Roman" panose="02020603050405020304" pitchFamily="18" charset="0"/>
              </a:rPr>
              <a:t>yüzyüze</a:t>
            </a:r>
            <a:r>
              <a:rPr lang="tr-TR" dirty="0">
                <a:latin typeface="Times New Roman" panose="02020603050405020304" pitchFamily="18" charset="0"/>
                <a:ea typeface="Calibri" panose="020F0502020204030204" pitchFamily="34" charset="0"/>
                <a:cs typeface="Times New Roman" panose="02020603050405020304" pitchFamily="18" charset="0"/>
              </a:rPr>
              <a:t> hem de uzaktan eğitim derslerinde öğrencinin öğretim elemanın yüzünü görebileceği, dudaklarını okuyabilmesine izin veren bir pozisyonlama ile ve kamerası açık olacak şekilde ders anlatması erişilebilirliği arttıracak bir önlem olarak düşünülmelidir.</a:t>
            </a:r>
          </a:p>
          <a:p>
            <a:pPr lvl="0"/>
            <a:r>
              <a:rPr lang="tr-TR" dirty="0">
                <a:latin typeface="Times New Roman" panose="02020603050405020304" pitchFamily="18" charset="0"/>
                <a:cs typeface="Times New Roman" panose="02020603050405020304" pitchFamily="18" charset="0"/>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925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B03CED9-CB85-4F6D-A181-2621BC8386D1}"/>
              </a:ext>
            </a:extLst>
          </p:cNvPr>
          <p:cNvSpPr/>
          <p:nvPr/>
        </p:nvSpPr>
        <p:spPr>
          <a:xfrm>
            <a:off x="3048000" y="1895343"/>
            <a:ext cx="6096000" cy="3067315"/>
          </a:xfrm>
          <a:prstGeom prst="rect">
            <a:avLst/>
          </a:prstGeom>
        </p:spPr>
        <p:txBody>
          <a:bodyPr>
            <a:spAutoFit/>
          </a:bodyPr>
          <a:lstStyle/>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İşitme engeli veya işitme yetersizliği olan öğrencilerimizin olduğu hem </a:t>
            </a:r>
            <a:r>
              <a:rPr lang="tr-TR" dirty="0" err="1">
                <a:latin typeface="Times New Roman" panose="02020603050405020304" pitchFamily="18" charset="0"/>
                <a:ea typeface="Calibri" panose="020F0502020204030204" pitchFamily="34" charset="0"/>
                <a:cs typeface="Times New Roman" panose="02020603050405020304" pitchFamily="18" charset="0"/>
              </a:rPr>
              <a:t>yüzyüze</a:t>
            </a:r>
            <a:r>
              <a:rPr lang="tr-TR" dirty="0">
                <a:latin typeface="Times New Roman" panose="02020603050405020304" pitchFamily="18" charset="0"/>
                <a:ea typeface="Calibri" panose="020F0502020204030204" pitchFamily="34" charset="0"/>
                <a:cs typeface="Times New Roman" panose="02020603050405020304" pitchFamily="18" charset="0"/>
              </a:rPr>
              <a:t> hem de uzaktan eğitim derslerinde öğrencinin, sözcükleri anlamlandıramaması ve dil pratiğinin olmaması sebebiyle (Dil becerilerinin -okuma/anlama, yazma, dinleme ve konuşma- sınırlı olması nedeni ile) öğrenci bireysel eğitim programının hazırlanması gereklidir.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Bireysel eğitim programının hazırlanması ile ilgili üniversitemiz Engelli Öğrenci Birim Koordinatörlüğü ile iletişime geçmeniz gerekmektedir.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0004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69A3E2F-8EE8-4DDE-874E-26207CC0672B}"/>
              </a:ext>
            </a:extLst>
          </p:cNvPr>
          <p:cNvSpPr/>
          <p:nvPr/>
        </p:nvSpPr>
        <p:spPr>
          <a:xfrm>
            <a:off x="2879187" y="774457"/>
            <a:ext cx="6096000" cy="5012911"/>
          </a:xfrm>
          <a:prstGeom prst="rect">
            <a:avLst/>
          </a:prstGeom>
        </p:spPr>
        <p:txBody>
          <a:bodyPr>
            <a:spAutoFit/>
          </a:bodyPr>
          <a:lstStyle/>
          <a:p>
            <a:pPr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İşitme engeli veya işitme yetersizliği olan öğrencilerimizin olduğu hem </a:t>
            </a:r>
            <a:r>
              <a:rPr lang="tr-TR" dirty="0" err="1">
                <a:latin typeface="Times New Roman" panose="02020603050405020304" pitchFamily="18" charset="0"/>
                <a:ea typeface="Calibri" panose="020F0502020204030204" pitchFamily="34" charset="0"/>
                <a:cs typeface="Times New Roman" panose="02020603050405020304" pitchFamily="18" charset="0"/>
              </a:rPr>
              <a:t>yüzyüze</a:t>
            </a:r>
            <a:r>
              <a:rPr lang="tr-TR" dirty="0">
                <a:latin typeface="Times New Roman" panose="02020603050405020304" pitchFamily="18" charset="0"/>
                <a:ea typeface="Calibri" panose="020F0502020204030204" pitchFamily="34" charset="0"/>
                <a:cs typeface="Times New Roman" panose="02020603050405020304" pitchFamily="18" charset="0"/>
              </a:rPr>
              <a:t> hem de uzaktan eğitim derslerinde öğrencinin metin üzerinden alacağı akademik bilgiler/ders notları için önceden ders notlarının hazırlanması ve öğrenciye teslim edilmesi, önceden hazırlanma ve teslime dilme durumu olamıyorsa ders sonrasında öğrenciye verilmesi önerilmektedir. </a:t>
            </a:r>
          </a:p>
          <a:p>
            <a:pPr marL="34290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cs typeface="Times New Roman" panose="02020603050405020304" pitchFamily="18" charset="0"/>
              </a:rPr>
              <a:t>İşitme engeli veya işitme yetersizliği olan öğrencilerimizin olduğu hem </a:t>
            </a:r>
            <a:r>
              <a:rPr lang="tr-TR" dirty="0" err="1">
                <a:latin typeface="Times New Roman" panose="02020603050405020304" pitchFamily="18" charset="0"/>
                <a:cs typeface="Times New Roman" panose="02020603050405020304" pitchFamily="18" charset="0"/>
              </a:rPr>
              <a:t>yüzyüze</a:t>
            </a:r>
            <a:r>
              <a:rPr lang="tr-TR" dirty="0">
                <a:latin typeface="Times New Roman" panose="02020603050405020304" pitchFamily="18" charset="0"/>
                <a:cs typeface="Times New Roman" panose="02020603050405020304" pitchFamily="18" charset="0"/>
              </a:rPr>
              <a:t> hem de uzaktan eğitim derslerinde basit bir dil ile bilginin aktarılması, basit jargon ve terimlerin kullanılması tavsiye edilmektedir.</a:t>
            </a:r>
          </a:p>
          <a:p>
            <a:pPr algn="just">
              <a:lnSpc>
                <a:spcPct val="115000"/>
              </a:lnSpc>
              <a:spcAft>
                <a:spcPts val="1000"/>
              </a:spcAft>
            </a:pPr>
            <a:endParaRPr lang="tr-TR" dirty="0">
              <a:latin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3447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C8D6887D-2874-4D0B-A0D2-CF71DFBB2AEB}"/>
              </a:ext>
            </a:extLst>
          </p:cNvPr>
          <p:cNvSpPr/>
          <p:nvPr/>
        </p:nvSpPr>
        <p:spPr>
          <a:xfrm>
            <a:off x="2935459" y="740103"/>
            <a:ext cx="6096000" cy="5074979"/>
          </a:xfrm>
          <a:prstGeom prst="rect">
            <a:avLst/>
          </a:prstGeom>
        </p:spPr>
        <p:txBody>
          <a:bodyPr>
            <a:spAutoFit/>
          </a:bodyPr>
          <a:lstStyle/>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İşitme engeli veya işitme yetersizliği olan öğrencilerimizin olduğu hem </a:t>
            </a:r>
            <a:r>
              <a:rPr lang="tr-TR" dirty="0" err="1">
                <a:latin typeface="Times New Roman" panose="02020603050405020304" pitchFamily="18" charset="0"/>
                <a:ea typeface="Calibri" panose="020F0502020204030204" pitchFamily="34" charset="0"/>
                <a:cs typeface="Times New Roman" panose="02020603050405020304" pitchFamily="18" charset="0"/>
              </a:rPr>
              <a:t>yüzyüze</a:t>
            </a:r>
            <a:r>
              <a:rPr lang="tr-TR" dirty="0">
                <a:latin typeface="Times New Roman" panose="02020603050405020304" pitchFamily="18" charset="0"/>
                <a:ea typeface="Calibri" panose="020F0502020204030204" pitchFamily="34" charset="0"/>
                <a:cs typeface="Times New Roman" panose="02020603050405020304" pitchFamily="18" charset="0"/>
              </a:rPr>
              <a:t> hem de uzaktan eğitim derslerinin sınav uygulamalarında;  yazı dilinde yetersiz olan öğrenciyi yazılı olarak sınava alınması yerine ayrı bir salonda sözlü sınava almak veya sözlü dilde yetersiz olan öğrenciyi yazılı sınava almak ve hem yazılı hem de sözlü sınavda dil hatalarına bakmaksızın içeriğe puan vererek öğrenciyi değerlendirmekte hiçbir sakınca yoktur. </a:t>
            </a:r>
          </a:p>
          <a:p>
            <a:pPr marL="34290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cs typeface="Times New Roman" panose="02020603050405020304" pitchFamily="18" charset="0"/>
              </a:rPr>
              <a:t>İşitme engeli veya işitme yetersizliği olan öğrencilerimizin olduğu hem </a:t>
            </a:r>
            <a:r>
              <a:rPr lang="tr-TR" dirty="0" err="1">
                <a:latin typeface="Times New Roman" panose="02020603050405020304" pitchFamily="18" charset="0"/>
                <a:cs typeface="Times New Roman" panose="02020603050405020304" pitchFamily="18" charset="0"/>
              </a:rPr>
              <a:t>yüzyüze</a:t>
            </a:r>
            <a:r>
              <a:rPr lang="tr-TR" dirty="0">
                <a:latin typeface="Times New Roman" panose="02020603050405020304" pitchFamily="18" charset="0"/>
                <a:cs typeface="Times New Roman" panose="02020603050405020304" pitchFamily="18" charset="0"/>
              </a:rPr>
              <a:t> hem de uzaktan eğitim derslerinin sınav uygulamalarında;  imkân dâhilindeyse soruların görseller ile sorulması, yine yönergelerin ve soruların öğrencinin kendi dil seviyesinde hazırlanması ve gerekiyorsa ek süre verilmesi tavsiye edilmektedir.</a:t>
            </a:r>
          </a:p>
          <a:p>
            <a:pPr marL="342900" lvl="0" indent="-342900" algn="just">
              <a:lnSpc>
                <a:spcPct val="115000"/>
              </a:lnSpc>
              <a:spcAft>
                <a:spcPts val="1000"/>
              </a:spcAft>
              <a:buFont typeface="Symbol" panose="05050102010706020507" pitchFamily="18" charset="2"/>
              <a:buChar char=""/>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018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8E46C2D1-3A7C-482C-880C-8CD38C29F714}"/>
              </a:ext>
            </a:extLst>
          </p:cNvPr>
          <p:cNvSpPr/>
          <p:nvPr/>
        </p:nvSpPr>
        <p:spPr>
          <a:xfrm>
            <a:off x="3160541" y="411538"/>
            <a:ext cx="6096000" cy="5074979"/>
          </a:xfrm>
          <a:prstGeom prst="rect">
            <a:avLst/>
          </a:prstGeom>
        </p:spPr>
        <p:txBody>
          <a:bodyPr>
            <a:spAutoFit/>
          </a:bodyPr>
          <a:lstStyle/>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İşitme engeli veya işitme yetersizliği olan öğrencilerimizin olduğu hem </a:t>
            </a:r>
            <a:r>
              <a:rPr lang="tr-TR" dirty="0" err="1">
                <a:latin typeface="Times New Roman" panose="02020603050405020304" pitchFamily="18" charset="0"/>
                <a:ea typeface="Calibri" panose="020F0502020204030204" pitchFamily="34" charset="0"/>
                <a:cs typeface="Times New Roman" panose="02020603050405020304" pitchFamily="18" charset="0"/>
              </a:rPr>
              <a:t>yüzyüze</a:t>
            </a:r>
            <a:r>
              <a:rPr lang="tr-TR" dirty="0">
                <a:latin typeface="Times New Roman" panose="02020603050405020304" pitchFamily="18" charset="0"/>
                <a:ea typeface="Calibri" panose="020F0502020204030204" pitchFamily="34" charset="0"/>
                <a:cs typeface="Times New Roman" panose="02020603050405020304" pitchFamily="18" charset="0"/>
              </a:rPr>
              <a:t> hem de uzaktan eğitim derslerinin sınav uygulamalarında; işitme cihazı kullanan öğrenciler sınav uygulama salonlarında arka plan gürültüsünü en az duyabilecekleri bir konumda sınava alınmaları önerilmektedir.</a:t>
            </a:r>
          </a:p>
          <a:p>
            <a:pPr marL="34290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cs typeface="Times New Roman" panose="02020603050405020304" pitchFamily="18" charset="0"/>
              </a:rPr>
              <a:t>İşitme engeli veya işitme yetersizliği olan öğrencilerimizin olduğu hem </a:t>
            </a:r>
            <a:r>
              <a:rPr lang="tr-TR" dirty="0" err="1">
                <a:latin typeface="Times New Roman" panose="02020603050405020304" pitchFamily="18" charset="0"/>
                <a:cs typeface="Times New Roman" panose="02020603050405020304" pitchFamily="18" charset="0"/>
              </a:rPr>
              <a:t>yüzyüze</a:t>
            </a:r>
            <a:r>
              <a:rPr lang="tr-TR" dirty="0">
                <a:latin typeface="Times New Roman" panose="02020603050405020304" pitchFamily="18" charset="0"/>
                <a:cs typeface="Times New Roman" panose="02020603050405020304" pitchFamily="18" charset="0"/>
              </a:rPr>
              <a:t> hem de uzaktan eğitim derslerinin sınav uygulamalarında; işitme yetersizliği olan öğrenciler için işaret dili bilen salon gözetmeni bulundurulması, bulundurulamadığı durumlarda sınavlara ait yönergelerin önceden yazılı olarak işitme yetersizliği olan öğrenci sayısı kadar çoğaltılıp, sınav zamanı aday salona geldiğinde kendisine teslim edilmesi tavsiye edilmektedir.</a:t>
            </a:r>
          </a:p>
          <a:p>
            <a:pPr marL="342900" lvl="0" indent="-342900" algn="just">
              <a:lnSpc>
                <a:spcPct val="115000"/>
              </a:lnSpc>
              <a:spcAft>
                <a:spcPts val="1000"/>
              </a:spcAft>
              <a:buFont typeface="Symbol" panose="05050102010706020507" pitchFamily="18" charset="2"/>
              <a:buChar char=""/>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5193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31680C2-BF1D-4995-9221-8829435C4B3C}"/>
              </a:ext>
            </a:extLst>
          </p:cNvPr>
          <p:cNvSpPr/>
          <p:nvPr/>
        </p:nvSpPr>
        <p:spPr>
          <a:xfrm>
            <a:off x="3048000" y="1369333"/>
            <a:ext cx="6096000" cy="4119333"/>
          </a:xfrm>
          <a:prstGeom prst="rect">
            <a:avLst/>
          </a:prstGeom>
        </p:spPr>
        <p:txBody>
          <a:bodyPr>
            <a:spAutoFit/>
          </a:bodyPr>
          <a:lstStyle/>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İşitme engeli veya işitme yetersizliği olan öğrencilerimizin olduğu hem </a:t>
            </a:r>
            <a:r>
              <a:rPr lang="tr-TR" dirty="0" err="1">
                <a:latin typeface="Times New Roman" panose="02020603050405020304" pitchFamily="18" charset="0"/>
                <a:ea typeface="Calibri" panose="020F0502020204030204" pitchFamily="34" charset="0"/>
                <a:cs typeface="Times New Roman" panose="02020603050405020304" pitchFamily="18" charset="0"/>
              </a:rPr>
              <a:t>yüzyüze</a:t>
            </a:r>
            <a:r>
              <a:rPr lang="tr-TR" dirty="0">
                <a:latin typeface="Times New Roman" panose="02020603050405020304" pitchFamily="18" charset="0"/>
                <a:ea typeface="Calibri" panose="020F0502020204030204" pitchFamily="34" charset="0"/>
                <a:cs typeface="Times New Roman" panose="02020603050405020304" pitchFamily="18" charset="0"/>
              </a:rPr>
              <a:t> hem de uzaktan eğitim dersleri veya sınav uygulamalarında; öğrenci ile konuşurken öğretim elemanının dudaklarını okuyabileceği bir pozisyonlama ile iletişimde olması esastır.</a:t>
            </a:r>
          </a:p>
          <a:p>
            <a:pPr marL="34290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cs typeface="Times New Roman" panose="02020603050405020304" pitchFamily="18" charset="0"/>
              </a:rPr>
              <a:t>İşitme engeli veya işitme yetersizliği olan öğrencilerimizin olduğu hem </a:t>
            </a:r>
            <a:r>
              <a:rPr lang="tr-TR" dirty="0" err="1">
                <a:latin typeface="Times New Roman" panose="02020603050405020304" pitchFamily="18" charset="0"/>
                <a:cs typeface="Times New Roman" panose="02020603050405020304" pitchFamily="18" charset="0"/>
              </a:rPr>
              <a:t>yüzyüze</a:t>
            </a:r>
            <a:r>
              <a:rPr lang="tr-TR" dirty="0">
                <a:latin typeface="Times New Roman" panose="02020603050405020304" pitchFamily="18" charset="0"/>
                <a:cs typeface="Times New Roman" panose="02020603050405020304" pitchFamily="18" charset="0"/>
              </a:rPr>
              <a:t> hem de uzaktan eğitim dersleri veya sınav uygulamalarında; öğrencimiz işitme cihazı ile ilgili yedek pil vb. bir teknik malzeme ile derse veya sınava geliyorsa ders ve sınav salonuna bu malzemelerle girmesinde hiçbir sakınca yoktur. </a:t>
            </a:r>
          </a:p>
          <a:p>
            <a:pPr marL="342900" lvl="0" indent="-342900" algn="just">
              <a:lnSpc>
                <a:spcPct val="115000"/>
              </a:lnSpc>
              <a:spcAft>
                <a:spcPts val="1000"/>
              </a:spcAft>
              <a:buFont typeface="Symbol" panose="05050102010706020507" pitchFamily="18" charset="2"/>
              <a:buChar char=""/>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934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FDFB6EB-8D7F-4D4A-9844-DED27209E876}"/>
              </a:ext>
            </a:extLst>
          </p:cNvPr>
          <p:cNvSpPr/>
          <p:nvPr/>
        </p:nvSpPr>
        <p:spPr>
          <a:xfrm>
            <a:off x="3048000" y="2278012"/>
            <a:ext cx="6096000" cy="2716898"/>
          </a:xfrm>
          <a:prstGeom prst="rect">
            <a:avLst/>
          </a:prstGeom>
        </p:spPr>
        <p:txBody>
          <a:bodyPr>
            <a:spAutoFit/>
          </a:bodyPr>
          <a:lstStyle/>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İşitme engeli veya işitme yetersizliği olan öğrencilerimizin olduğu hem </a:t>
            </a:r>
            <a:r>
              <a:rPr lang="tr-TR" dirty="0" err="1">
                <a:latin typeface="Times New Roman" panose="02020603050405020304" pitchFamily="18" charset="0"/>
                <a:ea typeface="Calibri" panose="020F0502020204030204" pitchFamily="34" charset="0"/>
                <a:cs typeface="Times New Roman" panose="02020603050405020304" pitchFamily="18" charset="0"/>
              </a:rPr>
              <a:t>yüzyüze</a:t>
            </a:r>
            <a:r>
              <a:rPr lang="tr-TR" dirty="0">
                <a:latin typeface="Times New Roman" panose="02020603050405020304" pitchFamily="18" charset="0"/>
                <a:ea typeface="Calibri" panose="020F0502020204030204" pitchFamily="34" charset="0"/>
                <a:cs typeface="Times New Roman" panose="02020603050405020304" pitchFamily="18" charset="0"/>
              </a:rPr>
              <a:t> hem de uzaktan eğitim dersleri veya sınav uygulamalarında; öğrencilerin talepleri halinde, sınavlarındaki sorularda kelime, bilgi ve kavramlara uygun görseller bulunarak ya da oluşturularak, soruların öğrenci tarafından kolay anlaşılabilmesini sağlamak üzere uyarlamalar yapılması önerilebilir.</a:t>
            </a:r>
          </a:p>
          <a:p>
            <a:pPr lvl="0" algn="just">
              <a:lnSpc>
                <a:spcPct val="115000"/>
              </a:lnSpc>
              <a:spcAft>
                <a:spcPts val="10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962517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633</Words>
  <Application>Microsoft Office PowerPoint</Application>
  <PresentationFormat>Geniş ekran</PresentationFormat>
  <Paragraphs>21</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Calibri Light</vt:lpstr>
      <vt:lpstr>Symbol</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3</cp:revision>
  <dcterms:created xsi:type="dcterms:W3CDTF">2022-04-07T11:34:38Z</dcterms:created>
  <dcterms:modified xsi:type="dcterms:W3CDTF">2022-04-07T12:57:27Z</dcterms:modified>
</cp:coreProperties>
</file>